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4" r:id="rId2"/>
    <p:sldId id="325" r:id="rId3"/>
    <p:sldId id="326" r:id="rId4"/>
    <p:sldId id="327" r:id="rId5"/>
    <p:sldId id="336" r:id="rId6"/>
    <p:sldId id="337" r:id="rId7"/>
    <p:sldId id="340" r:id="rId8"/>
    <p:sldId id="328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897"/>
    <a:srgbClr val="FF3300"/>
    <a:srgbClr val="215483"/>
    <a:srgbClr val="28659C"/>
    <a:srgbClr val="1C6242"/>
    <a:srgbClr val="123E2A"/>
    <a:srgbClr val="500000"/>
    <a:srgbClr val="800000"/>
    <a:srgbClr val="A07775"/>
    <a:srgbClr val="A2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4" autoAdjust="0"/>
    <p:restoredTop sz="94692" autoAdjust="0"/>
  </p:normalViewPr>
  <p:slideViewPr>
    <p:cSldViewPr snapToGrid="0">
      <p:cViewPr varScale="1">
        <p:scale>
          <a:sx n="89" d="100"/>
          <a:sy n="89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2BB8-32BF-48B3-A738-26B5B6E56799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61FF-2FC4-487A-B95A-4A5CD5053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2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95A18-8534-406F-B15D-0702B5FC9240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C043-9DF7-43A8-86FB-671589AA4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8D006-B7B5-49DF-BB04-F6E4C5DDFA3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6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45C68-EF1A-45D0-B3F5-1E5C8976563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0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9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0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3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7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751C-4ACD-4BE4-BC36-4EEE9C3EE0D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87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4567" y="-1730"/>
            <a:ext cx="11191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ФИЛИАЛ </a:t>
            </a: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8503" y="1108391"/>
            <a:ext cx="8986684" cy="15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Крымский филиал федерального государственного казенного </a:t>
            </a:r>
            <a:r>
              <a:rPr lang="ru-RU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образовательного учреждения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высшего образования «Краснодарский университет Министерства внутренних дел Российской Федерации»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"/>
          <a:stretch/>
        </p:blipFill>
        <p:spPr>
          <a:xfrm>
            <a:off x="100020" y="1092488"/>
            <a:ext cx="3138835" cy="4523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59" y="2269773"/>
            <a:ext cx="3166789" cy="4478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82723" y="2726587"/>
            <a:ext cx="7209277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Лицензия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осуществление образовательной деятельности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серия 90Л01 № 0008616 рег. № 1609 от 20 августа 2015 г.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(бессрочно)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Свидетельство о государственной аккредитации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серия 90А01 № 0002931 рег. № 2794 от 21 марта 2018 г.</a:t>
            </a:r>
          </a:p>
        </p:txBody>
      </p:sp>
    </p:spTree>
    <p:extLst>
      <p:ext uri="{BB962C8B-B14F-4D97-AF65-F5344CB8AC3E}">
        <p14:creationId xmlns:p14="http://schemas.microsoft.com/office/powerpoint/2010/main" val="14621020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981201" y="2038351"/>
            <a:ext cx="5302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4379"/>
              </p:ext>
            </p:extLst>
          </p:nvPr>
        </p:nvGraphicFramePr>
        <p:xfrm>
          <a:off x="1598063" y="1244240"/>
          <a:ext cx="10143858" cy="52334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16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8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</a:p>
                  </a:txBody>
                  <a:tcPr marL="91449" marR="91449" marT="45735" marB="4573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(узкая специализация)</a:t>
                      </a:r>
                    </a:p>
                  </a:txBody>
                  <a:tcPr marL="91449" marR="91449" marT="45735" marB="4573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341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40.05.01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Правовое обеспечение национальной безопасности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лет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 базе среднего общего образования)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Уголовно-правовая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(предварительное следствие в органах внутренних дел)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5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40.03.02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законности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правопорядка 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года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 базе среднего общего образования)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Административная деятельность полиции (деятельность участкового уполномоченного полиции)</a:t>
                      </a: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Оперативно-розыскная деятельность (деятельность оперуполномоченного уголовного розыска)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98063" y="237447"/>
            <a:ext cx="10143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ФИЛИАЛ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1345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10" y="308436"/>
            <a:ext cx="1048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indent="0" algn="ctr">
              <a:buFont typeface="Georgia" pitchFamily="18" charset="0"/>
              <a:buNone/>
              <a:tabLst>
                <a:tab pos="0" algn="l"/>
              </a:tabLs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ОБУЧЕНИЯ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0" y="846301"/>
            <a:ext cx="10665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денежное довольствие на 1–м курсе от 15 000 рублей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денежное довольствие на выпускном курсе  приблизительно 30 000 рублей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премия за успеваемость при наличии оценок «отлично» и «хорошо» в размере 25 % 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проживание в общежитиях с комнатами на 4-6 человек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трёхразовое питание и обеспечение форменным обмундированием в соответствии с нормами положенности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последнем курсе обучения присваивается специальное звание «Младший лейтенант полиции»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филиала выпускникам выдаётся диплом государственного образца о высшем юридическом образовании, присваивается специальное звание «Лейтенант полиции» и гарантированно предоставляется рабочее место в органах внутренних дел в соответствии с полученной специальностью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1942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5932488" y="6029595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32488" y="4519115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932488" y="1186645"/>
            <a:ext cx="327025" cy="4826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790700" y="1769109"/>
            <a:ext cx="86106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Обращение в кадровое подразделение Отдела внутренних дел по месту регистрации или проживания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до </a:t>
            </a:r>
            <a:r>
              <a:rPr lang="ru-RU" b="1" dirty="0">
                <a:solidFill>
                  <a:srgbClr val="FF3300"/>
                </a:solidFill>
              </a:rPr>
              <a:t>01 апреля 2022 года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932488" y="3081998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7575" y="3575558"/>
            <a:ext cx="781685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Прохождение военно-врачебной комиссии и психодиагностического обследования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6019" y="5012675"/>
            <a:ext cx="731996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Профессионально-психологический отбор </a:t>
            </a:r>
          </a:p>
          <a:p>
            <a:r>
              <a:rPr lang="ru-RU" dirty="0"/>
              <a:t>(включая полиграф)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72506" y="527414"/>
            <a:ext cx="7646988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114300">
              <a:srgbClr val="345897"/>
            </a:inn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2154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endParaRPr lang="ru-RU" sz="100" dirty="0"/>
          </a:p>
          <a:p>
            <a:r>
              <a:rPr lang="ru-RU" dirty="0"/>
              <a:t>ПОРЯДОК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207994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5932488" y="2426519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32488" y="1066818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932488" y="5515253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4108" y="1708876"/>
            <a:ext cx="352378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проверка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0783" y="3068577"/>
            <a:ext cx="627043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направление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изучения данных о кандидате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6775" y="6157310"/>
            <a:ext cx="62784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114300">
              <a:srgbClr val="345897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5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во вступительных испытаниях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03933" y="4797610"/>
            <a:ext cx="198413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932488" y="4163172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0CED6-11CC-4F69-BC9F-BA074E2781EF}"/>
              </a:ext>
            </a:extLst>
          </p:cNvPr>
          <p:cNvSpPr txBox="1"/>
          <p:nvPr/>
        </p:nvSpPr>
        <p:spPr>
          <a:xfrm>
            <a:off x="1769175" y="349175"/>
            <a:ext cx="865365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Предварительное изучение уровня физической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40345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53101"/>
              </p:ext>
            </p:extLst>
          </p:nvPr>
        </p:nvGraphicFramePr>
        <p:xfrm>
          <a:off x="80682" y="997159"/>
          <a:ext cx="11989397" cy="5752235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8263">
                  <a:extLst>
                    <a:ext uri="{9D8B030D-6E8A-4147-A177-3AD203B41FA5}">
                      <a16:colId xmlns:a16="http://schemas.microsoft.com/office/drawing/2014/main" val="843103654"/>
                    </a:ext>
                  </a:extLst>
                </a:gridCol>
                <a:gridCol w="2418030">
                  <a:extLst>
                    <a:ext uri="{9D8B030D-6E8A-4147-A177-3AD203B41FA5}">
                      <a16:colId xmlns:a16="http://schemas.microsoft.com/office/drawing/2014/main" val="437725630"/>
                    </a:ext>
                  </a:extLst>
                </a:gridCol>
                <a:gridCol w="2115776">
                  <a:extLst>
                    <a:ext uri="{9D8B030D-6E8A-4147-A177-3AD203B41FA5}">
                      <a16:colId xmlns:a16="http://schemas.microsoft.com/office/drawing/2014/main" val="3294519494"/>
                    </a:ext>
                  </a:extLst>
                </a:gridCol>
                <a:gridCol w="1529327">
                  <a:extLst>
                    <a:ext uri="{9D8B030D-6E8A-4147-A177-3AD203B41FA5}">
                      <a16:colId xmlns:a16="http://schemas.microsoft.com/office/drawing/2014/main" val="4251150629"/>
                    </a:ext>
                  </a:extLst>
                </a:gridCol>
                <a:gridCol w="2849435">
                  <a:extLst>
                    <a:ext uri="{9D8B030D-6E8A-4147-A177-3AD203B41FA5}">
                      <a16:colId xmlns:a16="http://schemas.microsoft.com/office/drawing/2014/main" val="167577203"/>
                    </a:ext>
                  </a:extLst>
                </a:gridCol>
                <a:gridCol w="1968566">
                  <a:extLst>
                    <a:ext uri="{9D8B030D-6E8A-4147-A177-3AD203B41FA5}">
                      <a16:colId xmlns:a16="http://schemas.microsoft.com/office/drawing/2014/main" val="4233065487"/>
                    </a:ext>
                  </a:extLst>
                </a:gridCol>
              </a:tblGrid>
              <a:tr h="136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Вступительные испытания по результатам ЕГЭ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Миним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количество баллов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Дополнительные </a:t>
                      </a:r>
                    </a:p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испытания / </a:t>
                      </a:r>
                    </a:p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проведения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Мин. кол-во баллов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82228"/>
                  </a:ext>
                </a:extLst>
              </a:tr>
              <a:tr h="164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40.05.01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Правовое обеспечение национальной безопасности</a:t>
                      </a:r>
                    </a:p>
                    <a:p>
                      <a:pPr marL="0" marR="0" lvl="0" indent="88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3 группа предназначения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подготовка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(сдача нормативов)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98827"/>
                  </a:ext>
                </a:extLst>
              </a:tr>
              <a:tr h="2095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40.03.02 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законности </a:t>
                      </a: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правопорядка</a:t>
                      </a: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группа предназначения-УР 2;</a:t>
                      </a: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 группа предназначения-УУП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подготовка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(сдача нормативов)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2-гр.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3-гр.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3705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2960" y="121920"/>
            <a:ext cx="1124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ВСТУПИТЕЛЬНЫХ ИСПЫТАНИЙ И МИНИМАЛЬНОЕ КОЛИЧЕСТВО БАЛЛОВ В КРЫМСКОМ ФИЛИАЛЕ КРАСНОДАРСКОГО УНИВЕРСИТЕТА МВД РОССИИ В 2022 ГОДУ </a:t>
            </a:r>
          </a:p>
        </p:txBody>
      </p:sp>
    </p:spTree>
    <p:extLst>
      <p:ext uri="{BB962C8B-B14F-4D97-AF65-F5344CB8AC3E}">
        <p14:creationId xmlns:p14="http://schemas.microsoft.com/office/powerpoint/2010/main" val="3199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sz="quarter" idx="4294967295"/>
          </p:nvPr>
        </p:nvSpPr>
        <p:spPr>
          <a:xfrm>
            <a:off x="1502802" y="243678"/>
            <a:ext cx="10434415" cy="6408738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pPr marL="44450" indent="0" algn="ctr"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КРЫМСКИЙ ФИЛИАЛ</a:t>
            </a:r>
            <a:endParaRPr lang="en-US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lnSpc>
                <a:spcPct val="100000"/>
              </a:lnSpc>
              <a:buNone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Республика Крым, 295053, г. Симферополь,   </a:t>
            </a:r>
          </a:p>
          <a:p>
            <a:pPr marL="4445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ул. академика Х.Х. Стевена, дом 14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Тел.: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(3652) 66 - 71 - 48 (учебный отдел)</a:t>
            </a:r>
          </a:p>
          <a:p>
            <a:pPr marL="4445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(3652) 66 - 71 - 35 (отдел кадров)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Тел./факс дежурной части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(3652) 66 -71-20</a:t>
            </a:r>
          </a:p>
          <a:p>
            <a:pPr marL="44450" indent="0" algn="ctr">
              <a:buNone/>
            </a:pPr>
            <a:r>
              <a:rPr lang="en-US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</a:t>
            </a:r>
            <a:r>
              <a:rPr lang="en-US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kf.krdu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@mvd.ru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«Прямой набор»: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(3652) 66-71-79; +7 (978) 174-45-95;</a:t>
            </a:r>
          </a:p>
          <a:p>
            <a:pPr marL="44450" indent="0" algn="ctr">
              <a:buNone/>
            </a:pPr>
            <a:r>
              <a:rPr lang="en-US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</a:t>
            </a:r>
            <a:r>
              <a:rPr lang="en-US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apoliakov77@mvd.ru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сайт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кф.крду.мвд.рф 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Официальные страницы в социальных сетях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«Вконтакте»</a:t>
            </a:r>
            <a:r>
              <a:rPr lang="en-US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vk.com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kf_mvd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algn="ctr">
              <a:buNone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algn="ctr">
              <a:buNone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>
              <a:buNone/>
            </a:pPr>
            <a:endParaRPr lang="ru-RU" altLang="ru-RU" dirty="0"/>
          </a:p>
          <a:p>
            <a:pPr marL="4445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9484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540</Words>
  <Application>Microsoft Office PowerPoint</Application>
  <PresentationFormat>Широкоэкранный</PresentationFormat>
  <Paragraphs>154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Белая Наталья Владимировна</cp:lastModifiedBy>
  <cp:revision>347</cp:revision>
  <cp:lastPrinted>2019-01-29T03:45:21Z</cp:lastPrinted>
  <dcterms:created xsi:type="dcterms:W3CDTF">2014-12-18T19:33:34Z</dcterms:created>
  <dcterms:modified xsi:type="dcterms:W3CDTF">2022-02-06T14:46:24Z</dcterms:modified>
</cp:coreProperties>
</file>